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0" r:id="rId2"/>
    <p:sldId id="348" r:id="rId3"/>
    <p:sldId id="355" r:id="rId4"/>
    <p:sldId id="261" r:id="rId5"/>
    <p:sldId id="329" r:id="rId6"/>
    <p:sldId id="298" r:id="rId7"/>
    <p:sldId id="343" r:id="rId8"/>
    <p:sldId id="349" r:id="rId9"/>
    <p:sldId id="301" r:id="rId10"/>
    <p:sldId id="303" r:id="rId11"/>
    <p:sldId id="353" r:id="rId12"/>
    <p:sldId id="332" r:id="rId13"/>
    <p:sldId id="306" r:id="rId14"/>
    <p:sldId id="307" r:id="rId15"/>
    <p:sldId id="322" r:id="rId16"/>
    <p:sldId id="310" r:id="rId17"/>
    <p:sldId id="351" r:id="rId18"/>
    <p:sldId id="342" r:id="rId19"/>
    <p:sldId id="356" r:id="rId20"/>
    <p:sldId id="357" r:id="rId21"/>
    <p:sldId id="352" r:id="rId22"/>
    <p:sldId id="318" r:id="rId23"/>
    <p:sldId id="358" r:id="rId24"/>
    <p:sldId id="359" r:id="rId25"/>
    <p:sldId id="319" r:id="rId26"/>
    <p:sldId id="360" r:id="rId27"/>
    <p:sldId id="317" r:id="rId28"/>
    <p:sldId id="361" r:id="rId29"/>
    <p:sldId id="363" r:id="rId30"/>
    <p:sldId id="362" r:id="rId31"/>
    <p:sldId id="364" r:id="rId32"/>
    <p:sldId id="365" r:id="rId33"/>
    <p:sldId id="345" r:id="rId34"/>
    <p:sldId id="350" r:id="rId35"/>
    <p:sldId id="366" r:id="rId36"/>
    <p:sldId id="347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y, Caitlyn M." initials="CMK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969696"/>
    <a:srgbClr val="FFCC66"/>
    <a:srgbClr val="FF99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336" autoAdjust="0"/>
    <p:restoredTop sz="94168" autoAdjust="0"/>
  </p:normalViewPr>
  <p:slideViewPr>
    <p:cSldViewPr>
      <p:cViewPr>
        <p:scale>
          <a:sx n="45" d="100"/>
          <a:sy n="45" d="100"/>
        </p:scale>
        <p:origin x="-466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3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3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415"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35002E5-F615-4186-BCAF-CD2E81EBF3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6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3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5790"/>
            <a:ext cx="5140112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3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415">
              <a:defRPr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76CD434-C6D8-468E-82FE-D642ADAC04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12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PW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91450" y="51816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rince Georges County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181600"/>
            <a:ext cx="8763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0DF22-CD22-4BF7-A3F5-48FA0BD83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D99A1-24D1-4AAC-A7AC-2D6E8F403C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599A-2D53-4666-A6E3-5B6E72562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G_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890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bar"/>
          <p:cNvPicPr>
            <a:picLocks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868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7010400" cy="1143000"/>
          </a:xfrm>
        </p:spPr>
        <p:txBody>
          <a:bodyPr wrap="none">
            <a:noAutofit/>
          </a:bodyPr>
          <a:lstStyle>
            <a:lvl1pPr eaLnBrk="1" hangingPunct="1">
              <a:spcBef>
                <a:spcPct val="0"/>
              </a:spcBef>
              <a:defRPr sz="3800" baseline="0"/>
            </a:lvl1pPr>
          </a:lstStyle>
          <a:p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7000"/>
            <a:ext cx="8229600" cy="3869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950A2-F0A5-4540-9D1C-F471D7D0EB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CB6A7-2C18-4131-943E-780694474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34E8-E79B-4968-841C-9F3CAAEBB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6F620-F128-4056-B55D-1724452AF4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CC91-C180-4B10-8C37-F813CEDC04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54F9A-5B97-4B59-BFEC-D79BA19875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3DC36-17F2-4E53-868E-F55F34016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28800-BD50-4D4E-9139-C14D9CF625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simple_by_choice_trs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A979A2F-7581-47AB-AD10-A84995E2D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0"/>
          <p:cNvSpPr txBox="1">
            <a:spLocks noChangeArrowheads="1"/>
          </p:cNvSpPr>
          <p:nvPr/>
        </p:nvSpPr>
        <p:spPr bwMode="auto">
          <a:xfrm>
            <a:off x="776288" y="304800"/>
            <a:ext cx="79105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  <a:latin typeface="Calibri" pitchFamily="34" charset="0"/>
              </a:rPr>
              <a:t>Anacostia Flood Risk Management Rehabilitation Project</a:t>
            </a:r>
          </a:p>
        </p:txBody>
      </p:sp>
      <p:pic>
        <p:nvPicPr>
          <p:cNvPr id="15362" name="Picture 5" descr="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8" y="4621213"/>
            <a:ext cx="87344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752600"/>
          </a:xfrm>
        </p:spPr>
        <p:txBody>
          <a:bodyPr/>
          <a:lstStyle/>
          <a:p>
            <a:r>
              <a:rPr lang="en-US" altLang="en-US" dirty="0" smtClean="0"/>
              <a:t>CEAM Fall Conference</a:t>
            </a:r>
          </a:p>
          <a:p>
            <a:r>
              <a:rPr lang="en-US" altLang="en-US" dirty="0" smtClean="0"/>
              <a:t>September 17-20, 2014</a:t>
            </a:r>
          </a:p>
        </p:txBody>
      </p:sp>
      <p:sp>
        <p:nvSpPr>
          <p:cNvPr id="15368" name="TextBox 4"/>
          <p:cNvSpPr txBox="1">
            <a:spLocks noChangeArrowheads="1"/>
          </p:cNvSpPr>
          <p:nvPr/>
        </p:nvSpPr>
        <p:spPr bwMode="auto">
          <a:xfrm>
            <a:off x="7685088" y="6248400"/>
            <a:ext cx="1304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bg1"/>
                </a:solidFill>
                <a:latin typeface="Calibri" pitchFamily="34" charset="0"/>
              </a:rPr>
              <a:t>Darrell B. Mobley</a:t>
            </a:r>
          </a:p>
          <a:p>
            <a:pPr algn="ctr"/>
            <a:r>
              <a:rPr lang="en-US" altLang="en-US" sz="1200" dirty="0">
                <a:solidFill>
                  <a:schemeClr val="bg1"/>
                </a:solidFill>
                <a:latin typeface="Calibri" pitchFamily="34" charset="0"/>
              </a:rPr>
              <a:t>Director</a:t>
            </a:r>
          </a:p>
        </p:txBody>
      </p:sp>
      <p:sp>
        <p:nvSpPr>
          <p:cNvPr id="15369" name="TextBox 15"/>
          <p:cNvSpPr txBox="1">
            <a:spLocks noChangeArrowheads="1"/>
          </p:cNvSpPr>
          <p:nvPr/>
        </p:nvSpPr>
        <p:spPr bwMode="auto">
          <a:xfrm>
            <a:off x="125413" y="6375400"/>
            <a:ext cx="1443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err="1">
                <a:solidFill>
                  <a:schemeClr val="bg1"/>
                </a:solidFill>
                <a:latin typeface="Calibri" pitchFamily="34" charset="0"/>
              </a:rPr>
              <a:t>Rushern</a:t>
            </a:r>
            <a:r>
              <a:rPr lang="en-US" altLang="en-US" sz="1200">
                <a:solidFill>
                  <a:schemeClr val="bg1"/>
                </a:solidFill>
                <a:latin typeface="Calibri" pitchFamily="34" charset="0"/>
              </a:rPr>
              <a:t> L. Baker, III</a:t>
            </a:r>
          </a:p>
          <a:p>
            <a:pPr algn="ctr"/>
            <a:r>
              <a:rPr lang="en-US" altLang="en-US" sz="1200">
                <a:solidFill>
                  <a:schemeClr val="bg1"/>
                </a:solidFill>
                <a:latin typeface="Calibri" pitchFamily="34" charset="0"/>
              </a:rPr>
              <a:t>County Executive</a:t>
            </a:r>
          </a:p>
        </p:txBody>
      </p:sp>
      <p:pic>
        <p:nvPicPr>
          <p:cNvPr id="15370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50" y="1593850"/>
            <a:ext cx="3906838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SessionQuestionData" descr="&lt;?xml version=&quot;1.0&quot;?&gt;&lt;AllQuestions /&gt;" hidden="1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73" name="SessionAnswerData" descr="&lt;?xml version=&quot;1.0&quot;?&gt;&lt;AllAnswers /&gt;" hidden="1"/>
          <p:cNvSpPr txBox="1">
            <a:spLocks noChangeArrowheads="1"/>
          </p:cNvSpPr>
          <p:nvPr/>
        </p:nvSpPr>
        <p:spPr bwMode="auto">
          <a:xfrm>
            <a:off x="127000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74" name="SessionResponseData" hidden="1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75" name="SessionPresentationSettingsData" descr="&lt;?xml version=&quot;1.0&quot;?&gt;&lt;Settings&gt;&lt;answerBulletFormat&gt;Numeric&lt;/answerBulletFormat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No&lt;/countdownAutoInsert&gt;&lt;countdownSeconds&gt;10&lt;/countdownSeconds&gt;&lt;countdownSound&gt;TicToc.wav&lt;/countdownSound&gt;&lt;countdownStyle&gt;Box&lt;/countdownStyle&gt;&lt;gridAutoInsert&gt;No&lt;/gridAutoInsert&gt;&lt;gridFillStyle&gt;Answered&lt;/gridFillStyle&gt;&lt;gridFillColor&gt;255,255,0&lt;/gridFillColor&gt;&lt;SimulatedVoteCount&gt;50&lt;/SimulatedVoteCount&gt;&lt;ChartModel&gt;3D&lt;/ChartModel&gt;&lt;gridColor&gt;&lt;/gridColor&gt;&lt;gridAlternateColor&gt;&lt;/gridAlternateColor&gt;&lt;gridIncorrectColor&gt;&lt;/gridIncorrectColor&gt;&lt;gridOpacity&gt;100%&lt;/gridOpacity&gt;&lt;gridTextStyle&gt;Keypad #&lt;/gridTextStyle&gt;&lt;inputSource&gt;Response Devices&lt;/inputSource&gt;&lt;multipleResponseDivisor&gt;# of Responses&lt;/multipleResponseDivisor&gt;&lt;participantsLeaderBoard&gt;5&lt;/participantsLeaderBoard&gt;&lt;percentageDecimalPlaces&gt;0&lt;/percentageDecimalPlaces&gt;&lt;responseCounterAutoInsert&gt;No&lt;/responseCounterAutoInsert&gt;&lt;responseCounterStyle&gt;Oval&lt;/responseCounterStyle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Get Feedback Objects&lt;/showControlBar&gt;&lt;defaultCorrectPointValue&gt;100&lt;/defaultCorrectPointValue&gt;&lt;defaultIncorrectPointValue&gt;0&lt;/defaultIncorrectPointValue&gt;&lt;chartColor1&gt;Color [A=255, R=185, G=222, B=228]&lt;/chartColor1&gt;&lt;chartColor2&gt;Color [A=255, R=51, G=50, B=152]&lt;/chartColor2&gt;&lt;chartColor3&gt;Color [A=255, R=1, G=153, B=154]&lt;/chartColor3&gt;&lt;chartColor4&gt;Color [A=255, R=153, G=202, B=0]&lt;/chartColor4&gt;&lt;chartColor5&gt;Color [A=255, R=128, G=128, B=128]&lt;/chartColor5&gt;&lt;chartColor6&gt;Color [A=255, R=185, G=222, B=228]&lt;/chartColor6&gt;&lt;chartColor7&gt;Color [A=255, R=51, G=50, B=152]&lt;/chartColor7&gt;&lt;chartColor8&gt;Color [A=255, R=1, G=153, B=154]&lt;/chartColor8&gt;&lt;chartColor9&gt;Color [A=255, R=153, G=202, B=0]&lt;/chartColor9&gt;&lt;chartColor10&gt;Color [A=255, R=128, G=128, B=128]&lt;/chartColor10&gt;&lt;teamColor1&gt;Color [A=255, R=187, G=224, B=227]&lt;/teamColor1&gt;&lt;teamColor2&gt;Color [A=255, R=51, G=51, B=153]&lt;/teamColor2&gt;&lt;teamColor3&gt;Color [A=255, R=0, G=153, B=153]&lt;/teamColor3&gt;&lt;teamColor4&gt;Color [A=255, R=153, G=204, B=0]&lt;/teamColor4&gt;&lt;teamColor5&gt;Color [A=255, R=128, G=128, B=128]&lt;/teamColor5&gt;&lt;teamColor6&gt;Color [A=255, R=0, G=0, B=0]&lt;/teamColor6&gt;&lt;teamColor7&gt;Color [A=255, R=0, G=102, B=204]&lt;/teamColor7&gt;&lt;teamColor8&gt;Color [A=255, R=204, G=204, B=255]&lt;/teamColor8&gt;&lt;teamColor9&gt;Color [A=255, R=255, G=0, B=0]&lt;/teamColor9&gt;&lt;teamColor10&gt;Color [A=255, R=255, G=255, B=0]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&lt;/isGridColorKnownColor&gt;&lt;gridColorName&gt;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/Settings&gt;" hidden="1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altLang="en-US" sz="36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648200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/>
              <a:t>Project goals:</a:t>
            </a:r>
            <a:endParaRPr lang="en-US" altLang="en-US" b="1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1400" b="1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 smtClean="0"/>
              <a:t>Highest </a:t>
            </a:r>
            <a:r>
              <a:rPr lang="en-US" altLang="en-US" b="1" dirty="0"/>
              <a:t>p</a:t>
            </a:r>
            <a:r>
              <a:rPr lang="en-US" altLang="en-US" b="1" dirty="0" smtClean="0"/>
              <a:t>riority </a:t>
            </a:r>
            <a:r>
              <a:rPr lang="en-US" altLang="en-US" b="1" dirty="0"/>
              <a:t>was to </a:t>
            </a:r>
            <a:r>
              <a:rPr lang="en-US" altLang="en-US" b="1" dirty="0" smtClean="0"/>
              <a:t>improve </a:t>
            </a:r>
            <a:r>
              <a:rPr lang="en-US" altLang="en-US" b="1" dirty="0"/>
              <a:t>L</a:t>
            </a:r>
            <a:r>
              <a:rPr lang="en-US" altLang="en-US" b="1" dirty="0" smtClean="0"/>
              <a:t>evee </a:t>
            </a:r>
            <a:r>
              <a:rPr lang="en-US" altLang="en-US" b="1" dirty="0"/>
              <a:t>s</a:t>
            </a:r>
            <a:r>
              <a:rPr lang="en-US" altLang="en-US" b="1" dirty="0" smtClean="0"/>
              <a:t>afety </a:t>
            </a:r>
            <a:endParaRPr lang="en-US" altLang="en-US" b="1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1400" b="1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 smtClean="0"/>
              <a:t>Bring </a:t>
            </a:r>
            <a:r>
              <a:rPr lang="en-US" altLang="en-US" b="1" dirty="0"/>
              <a:t>levees into conformance with current standards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1400" b="1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 smtClean="0"/>
              <a:t>Obtain </a:t>
            </a:r>
            <a:r>
              <a:rPr lang="en-US" altLang="en-US" b="1" dirty="0"/>
              <a:t>certification within timetable established by </a:t>
            </a:r>
            <a:r>
              <a:rPr lang="en-US" altLang="en-US" b="1" dirty="0" smtClean="0"/>
              <a:t>FEMA to avoid mandatory flood insurance requirement</a:t>
            </a:r>
            <a:endParaRPr lang="en-US" altLang="en-US" b="1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/>
              <a:t> </a:t>
            </a:r>
          </a:p>
          <a:p>
            <a:pPr>
              <a:defRPr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9"/>
          <p:cNvSpPr txBox="1">
            <a:spLocks noChangeArrowheads="1"/>
          </p:cNvSpPr>
          <p:nvPr/>
        </p:nvSpPr>
        <p:spPr bwMode="auto">
          <a:xfrm>
            <a:off x="1219200" y="2286000"/>
            <a:ext cx="6858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0" dirty="0" smtClean="0">
                <a:solidFill>
                  <a:schemeClr val="bg1"/>
                </a:solidFill>
                <a:latin typeface="Calibri" pitchFamily="34" charset="0"/>
              </a:rPr>
              <a:t>Timeline</a:t>
            </a:r>
          </a:p>
          <a:p>
            <a:pPr algn="ctr"/>
            <a:endParaRPr lang="en-US" altLang="en-US" sz="3200" b="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altLang="en-US" sz="1400" b="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altLang="en-US" sz="3200" b="0" dirty="0">
                <a:solidFill>
                  <a:schemeClr val="bg1"/>
                </a:solidFill>
                <a:latin typeface="Calibri" pitchFamily="34" charset="0"/>
              </a:rPr>
              <a:t>2008 </a:t>
            </a:r>
            <a:r>
              <a:rPr lang="en-US" altLang="en-US" sz="3200" b="0" dirty="0" smtClean="0">
                <a:solidFill>
                  <a:schemeClr val="bg1"/>
                </a:solidFill>
                <a:latin typeface="Calibri" pitchFamily="34" charset="0"/>
              </a:rPr>
              <a:t>– Identified Deficiencies</a:t>
            </a:r>
          </a:p>
          <a:p>
            <a:endParaRPr lang="en-US" altLang="en-US" sz="1400" b="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altLang="en-US" sz="3200" b="0" dirty="0" smtClean="0">
                <a:solidFill>
                  <a:schemeClr val="bg1"/>
                </a:solidFill>
                <a:latin typeface="Calibri" pitchFamily="34" charset="0"/>
              </a:rPr>
              <a:t>2009 - Initiated </a:t>
            </a:r>
            <a:r>
              <a:rPr lang="en-US" altLang="en-US" sz="3200" b="0" dirty="0">
                <a:solidFill>
                  <a:schemeClr val="bg1"/>
                </a:solidFill>
                <a:latin typeface="Calibri" pitchFamily="34" charset="0"/>
              </a:rPr>
              <a:t>Preliminary Design</a:t>
            </a:r>
          </a:p>
          <a:p>
            <a:endParaRPr lang="en-US" altLang="en-US" sz="1400" b="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altLang="en-US" sz="3200" b="0" dirty="0">
                <a:solidFill>
                  <a:schemeClr val="bg1"/>
                </a:solidFill>
                <a:latin typeface="Calibri" pitchFamily="34" charset="0"/>
              </a:rPr>
              <a:t>2011 </a:t>
            </a:r>
            <a:r>
              <a:rPr lang="en-US" altLang="en-US" sz="3200" b="0" dirty="0" smtClean="0">
                <a:solidFill>
                  <a:schemeClr val="bg1"/>
                </a:solidFill>
                <a:latin typeface="Calibri" pitchFamily="34" charset="0"/>
              </a:rPr>
              <a:t>- Started </a:t>
            </a:r>
            <a:r>
              <a:rPr lang="en-US" altLang="en-US" sz="3200" b="0" dirty="0">
                <a:solidFill>
                  <a:schemeClr val="bg1"/>
                </a:solidFill>
                <a:latin typeface="Calibri" pitchFamily="34" charset="0"/>
              </a:rPr>
              <a:t>Construction</a:t>
            </a:r>
          </a:p>
          <a:p>
            <a:endParaRPr lang="en-US" altLang="en-US" sz="1400" b="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altLang="en-US" sz="3200" b="0" dirty="0">
                <a:solidFill>
                  <a:schemeClr val="bg1"/>
                </a:solidFill>
                <a:latin typeface="Calibri" pitchFamily="34" charset="0"/>
              </a:rPr>
              <a:t>2013 </a:t>
            </a:r>
            <a:r>
              <a:rPr lang="en-US" altLang="en-US" sz="3200" b="0" dirty="0" smtClean="0">
                <a:solidFill>
                  <a:schemeClr val="bg1"/>
                </a:solidFill>
                <a:latin typeface="Calibri" pitchFamily="34" charset="0"/>
              </a:rPr>
              <a:t>- Obtained </a:t>
            </a:r>
            <a:r>
              <a:rPr lang="en-US" altLang="en-US" sz="3200" b="0" dirty="0">
                <a:solidFill>
                  <a:schemeClr val="bg1"/>
                </a:solidFill>
                <a:latin typeface="Calibri" pitchFamily="34" charset="0"/>
              </a:rPr>
              <a:t>Levee Certification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26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9"/>
          <p:cNvSpPr txBox="1">
            <a:spLocks noChangeArrowheads="1"/>
          </p:cNvSpPr>
          <p:nvPr/>
        </p:nvSpPr>
        <p:spPr bwMode="auto">
          <a:xfrm>
            <a:off x="533400" y="2133600"/>
            <a:ext cx="8077200" cy="446276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cs typeface="+mn-cs"/>
              </a:rPr>
              <a:t>Levee </a:t>
            </a:r>
            <a:r>
              <a:rPr lang="en-US" altLang="en-US" dirty="0">
                <a:cs typeface="+mn-cs"/>
              </a:rPr>
              <a:t>Assessment </a:t>
            </a:r>
            <a:r>
              <a:rPr lang="en-US" altLang="en-US" dirty="0" smtClean="0">
                <a:cs typeface="+mn-cs"/>
              </a:rPr>
              <a:t>included</a:t>
            </a:r>
            <a:r>
              <a:rPr lang="en-US" altLang="en-US" dirty="0">
                <a:cs typeface="+mn-cs"/>
              </a:rPr>
              <a:t>: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sz="2800" dirty="0">
              <a:cs typeface="+mn-cs"/>
            </a:endParaRPr>
          </a:p>
          <a:p>
            <a:pPr marL="1085850" lvl="1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cs typeface="+mn-cs"/>
              </a:rPr>
              <a:t>Hydrologic </a:t>
            </a:r>
            <a:r>
              <a:rPr lang="en-US" altLang="en-US" dirty="0">
                <a:cs typeface="+mn-cs"/>
              </a:rPr>
              <a:t>and hydraulic analyses</a:t>
            </a:r>
          </a:p>
          <a:p>
            <a:pPr marL="1090613" lvl="1" indent="-347663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dirty="0" smtClean="0">
                <a:cs typeface="+mn-cs"/>
              </a:rPr>
              <a:t>Interior </a:t>
            </a:r>
            <a:r>
              <a:rPr lang="en-US" altLang="en-US" dirty="0">
                <a:cs typeface="+mn-cs"/>
              </a:rPr>
              <a:t>drainage study</a:t>
            </a:r>
          </a:p>
          <a:p>
            <a:pPr marL="1090613" lvl="1" indent="-347663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dirty="0" smtClean="0">
                <a:cs typeface="+mn-cs"/>
              </a:rPr>
              <a:t>Comprehensive </a:t>
            </a:r>
            <a:r>
              <a:rPr lang="en-US" altLang="en-US" dirty="0">
                <a:cs typeface="+mn-cs"/>
              </a:rPr>
              <a:t>assessment of pumping stations</a:t>
            </a:r>
          </a:p>
          <a:p>
            <a:pPr marL="1090613" lvl="1" indent="-347663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dirty="0" smtClean="0">
                <a:cs typeface="+mn-cs"/>
              </a:rPr>
              <a:t>Geotechnical </a:t>
            </a:r>
            <a:r>
              <a:rPr lang="en-US" altLang="en-US" dirty="0">
                <a:cs typeface="+mn-cs"/>
              </a:rPr>
              <a:t>testing and evaluation</a:t>
            </a:r>
          </a:p>
          <a:p>
            <a:pPr marL="1090613" lvl="1" indent="-347663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dirty="0" smtClean="0">
                <a:cs typeface="+mn-cs"/>
              </a:rPr>
              <a:t>Comprehensive </a:t>
            </a:r>
            <a:r>
              <a:rPr lang="en-US" altLang="en-US" dirty="0">
                <a:cs typeface="+mn-cs"/>
              </a:rPr>
              <a:t>inspection and evaluation of levees and </a:t>
            </a:r>
            <a:r>
              <a:rPr lang="en-US" altLang="en-US" dirty="0" smtClean="0">
                <a:cs typeface="+mn-cs"/>
              </a:rPr>
              <a:t>all levee </a:t>
            </a:r>
            <a:r>
              <a:rPr lang="en-US" altLang="en-US" dirty="0">
                <a:cs typeface="+mn-cs"/>
              </a:rPr>
              <a:t>penetrations</a:t>
            </a:r>
          </a:p>
          <a:p>
            <a:pPr lvl="1" indent="0" eaLnBrk="1" hangingPunct="1">
              <a:spcBef>
                <a:spcPct val="0"/>
              </a:spcBef>
              <a:buNone/>
              <a:defRPr/>
            </a:pPr>
            <a:endParaRPr lang="en-US" altLang="en-US" dirty="0">
              <a:cs typeface="+mn-cs"/>
            </a:endParaRPr>
          </a:p>
        </p:txBody>
      </p:sp>
      <p:sp>
        <p:nvSpPr>
          <p:cNvPr id="12292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altLang="en-US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9"/>
          <p:cNvSpPr txBox="1">
            <a:spLocks noChangeArrowheads="1"/>
          </p:cNvSpPr>
          <p:nvPr/>
        </p:nvSpPr>
        <p:spPr bwMode="auto">
          <a:xfrm>
            <a:off x="419100" y="2209800"/>
            <a:ext cx="83058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>Concept Design Report </a:t>
            </a:r>
            <a:r>
              <a:rPr lang="en-US" altLang="en-US" sz="3200" dirty="0" smtClean="0">
                <a:solidFill>
                  <a:schemeClr val="bg1"/>
                </a:solidFill>
                <a:latin typeface="Calibri" pitchFamily="34" charset="0"/>
              </a:rPr>
              <a:t>identified deficiencies and preliminary alternatives to correct deficiencies.</a:t>
            </a:r>
          </a:p>
          <a:p>
            <a:endParaRPr lang="en-US" alt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sz="28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sz="2600" i="1" dirty="0" smtClean="0">
                <a:solidFill>
                  <a:srgbClr val="FFC000"/>
                </a:solidFill>
                <a:latin typeface="Calibri" pitchFamily="34" charset="0"/>
              </a:rPr>
              <a:t>Primary </a:t>
            </a:r>
            <a:r>
              <a:rPr lang="en-US" altLang="en-US" sz="2600" i="1" dirty="0">
                <a:solidFill>
                  <a:srgbClr val="FFC000"/>
                </a:solidFill>
                <a:latin typeface="Calibri" pitchFamily="34" charset="0"/>
              </a:rPr>
              <a:t>goal is Safety Enhancement and Flood     </a:t>
            </a:r>
          </a:p>
          <a:p>
            <a:r>
              <a:rPr lang="en-US" altLang="en-US" sz="2600" i="1" dirty="0">
                <a:solidFill>
                  <a:srgbClr val="FFC000"/>
                </a:solidFill>
                <a:latin typeface="Calibri" pitchFamily="34" charset="0"/>
              </a:rPr>
              <a:t>     </a:t>
            </a:r>
            <a:r>
              <a:rPr lang="en-US" altLang="en-US" sz="2600" i="1" dirty="0" smtClean="0">
                <a:solidFill>
                  <a:srgbClr val="FFC000"/>
                </a:solidFill>
                <a:latin typeface="Calibri" pitchFamily="34" charset="0"/>
              </a:rPr>
              <a:t> Protection</a:t>
            </a:r>
            <a:endParaRPr lang="en-US" altLang="en-US" sz="2600" i="1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6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altLang="en-US" sz="2600" dirty="0">
                <a:solidFill>
                  <a:schemeClr val="bg1"/>
                </a:solidFill>
                <a:latin typeface="Calibri" pitchFamily="34" charset="0"/>
              </a:rPr>
              <a:t>Water quantity control mandated for flood </a:t>
            </a:r>
            <a:r>
              <a:rPr lang="en-US" altLang="en-US" sz="2600" dirty="0" smtClean="0">
                <a:solidFill>
                  <a:schemeClr val="bg1"/>
                </a:solidFill>
                <a:latin typeface="Calibri" pitchFamily="34" charset="0"/>
              </a:rPr>
              <a:t>control</a:t>
            </a:r>
            <a:endParaRPr lang="en-US" altLang="en-US" sz="26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600" dirty="0" smtClean="0">
                <a:solidFill>
                  <a:schemeClr val="bg1"/>
                </a:solidFill>
                <a:latin typeface="Calibri" pitchFamily="34" charset="0"/>
              </a:rPr>
              <a:t>  Alternatives </a:t>
            </a:r>
            <a:r>
              <a:rPr lang="en-US" altLang="en-US" sz="2600" dirty="0">
                <a:solidFill>
                  <a:schemeClr val="bg1"/>
                </a:solidFill>
                <a:latin typeface="Calibri" pitchFamily="34" charset="0"/>
              </a:rPr>
              <a:t>considered included parapet wall and/or </a:t>
            </a:r>
            <a:r>
              <a:rPr lang="en-US" altLang="en-US" sz="26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</a:p>
          <a:p>
            <a:r>
              <a:rPr lang="en-US" altLang="en-US" sz="2600" dirty="0" smtClean="0">
                <a:solidFill>
                  <a:schemeClr val="bg1"/>
                </a:solidFill>
                <a:latin typeface="Calibri" pitchFamily="34" charset="0"/>
              </a:rPr>
              <a:t>     mechanically stabilized </a:t>
            </a:r>
            <a:r>
              <a:rPr lang="en-US" altLang="en-US" sz="2600" dirty="0">
                <a:solidFill>
                  <a:schemeClr val="bg1"/>
                </a:solidFill>
                <a:latin typeface="Calibri" pitchFamily="34" charset="0"/>
              </a:rPr>
              <a:t>techniques, but these were </a:t>
            </a:r>
            <a:r>
              <a:rPr lang="en-US" altLang="en-US" sz="2600" dirty="0" smtClean="0">
                <a:solidFill>
                  <a:schemeClr val="bg1"/>
                </a:solidFill>
                <a:latin typeface="Calibri" pitchFamily="34" charset="0"/>
              </a:rPr>
              <a:t>    </a:t>
            </a:r>
          </a:p>
          <a:p>
            <a:r>
              <a:rPr lang="en-US" altLang="en-US" sz="2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sz="2600" dirty="0" smtClean="0">
                <a:solidFill>
                  <a:schemeClr val="bg1"/>
                </a:solidFill>
                <a:latin typeface="Calibri" pitchFamily="34" charset="0"/>
              </a:rPr>
              <a:t>    eliminated </a:t>
            </a:r>
            <a:r>
              <a:rPr lang="en-US" altLang="en-US" sz="2600" dirty="0">
                <a:solidFill>
                  <a:schemeClr val="bg1"/>
                </a:solidFill>
                <a:latin typeface="Calibri" pitchFamily="34" charset="0"/>
              </a:rPr>
              <a:t>due to costs and impacts </a:t>
            </a:r>
            <a:r>
              <a:rPr lang="en-US" altLang="en-US" sz="2600" dirty="0" smtClean="0">
                <a:solidFill>
                  <a:schemeClr val="bg1"/>
                </a:solidFill>
                <a:latin typeface="Calibri" pitchFamily="34" charset="0"/>
              </a:rPr>
              <a:t>to </a:t>
            </a:r>
            <a:r>
              <a:rPr lang="en-US" altLang="en-US" sz="2600" dirty="0">
                <a:solidFill>
                  <a:schemeClr val="bg1"/>
                </a:solidFill>
                <a:latin typeface="Calibri" pitchFamily="34" charset="0"/>
              </a:rPr>
              <a:t>park and trail </a:t>
            </a:r>
            <a:r>
              <a:rPr lang="en-US" altLang="en-US" sz="2600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</a:p>
          <a:p>
            <a:r>
              <a:rPr lang="en-US" altLang="en-US" sz="2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sz="2600" dirty="0" smtClean="0">
                <a:solidFill>
                  <a:schemeClr val="bg1"/>
                </a:solidFill>
                <a:latin typeface="Calibri" pitchFamily="34" charset="0"/>
              </a:rPr>
              <a:t>    system</a:t>
            </a:r>
            <a:endParaRPr lang="en-US" altLang="en-US" sz="2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5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altLang="en-US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9"/>
          <p:cNvSpPr txBox="1">
            <a:spLocks noChangeArrowheads="1"/>
          </p:cNvSpPr>
          <p:nvPr/>
        </p:nvSpPr>
        <p:spPr bwMode="auto">
          <a:xfrm>
            <a:off x="666750" y="2289175"/>
            <a:ext cx="78105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dirty="0" smtClean="0">
                <a:solidFill>
                  <a:schemeClr val="bg1"/>
                </a:solidFill>
                <a:latin typeface="Calibri" pitchFamily="34" charset="0"/>
              </a:rPr>
              <a:t>Environmental Agency Coordination:</a:t>
            </a:r>
            <a:endParaRPr lang="en-US" alt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0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altLang="en-US" sz="2200" dirty="0">
                <a:solidFill>
                  <a:schemeClr val="bg1"/>
                </a:solidFill>
                <a:latin typeface="Calibri" pitchFamily="34" charset="0"/>
              </a:rPr>
              <a:t>USACE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bg1"/>
                </a:solidFill>
                <a:latin typeface="Calibri" pitchFamily="34" charset="0"/>
              </a:rPr>
              <a:t>  Chesapeake Bay Critical Area Commission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bg1"/>
                </a:solidFill>
                <a:latin typeface="Calibri" pitchFamily="34" charset="0"/>
              </a:rPr>
              <a:t>  Maryland Department of Environment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en-US" sz="2200" dirty="0">
                <a:solidFill>
                  <a:schemeClr val="bg1"/>
                </a:solidFill>
                <a:latin typeface="Calibri" pitchFamily="34" charset="0"/>
              </a:rPr>
              <a:t>	Dam Safety Division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en-US" sz="2200" dirty="0">
                <a:solidFill>
                  <a:schemeClr val="bg1"/>
                </a:solidFill>
                <a:latin typeface="Calibri" pitchFamily="34" charset="0"/>
              </a:rPr>
              <a:t>	Regulatory Review/</a:t>
            </a:r>
            <a:r>
              <a:rPr lang="en-US" altLang="en-US" sz="2200" dirty="0" err="1">
                <a:solidFill>
                  <a:schemeClr val="bg1"/>
                </a:solidFill>
                <a:latin typeface="Calibri" pitchFamily="34" charset="0"/>
              </a:rPr>
              <a:t>Nontidal</a:t>
            </a:r>
            <a:r>
              <a:rPr lang="en-US" altLang="en-US" sz="2200" dirty="0">
                <a:solidFill>
                  <a:schemeClr val="bg1"/>
                </a:solidFill>
                <a:latin typeface="Calibri" pitchFamily="34" charset="0"/>
              </a:rPr>
              <a:t> Wetlands and Waterways Program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bg1"/>
                </a:solidFill>
                <a:latin typeface="Calibri" pitchFamily="34" charset="0"/>
              </a:rPr>
              <a:t>  Maryland Department of Natural Resources, Wildlife Service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bg1"/>
                </a:solidFill>
                <a:latin typeface="Calibri" pitchFamily="34" charset="0"/>
              </a:rPr>
              <a:t>  Maryland Historic Trust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bg1"/>
                </a:solidFill>
                <a:latin typeface="Calibri" pitchFamily="34" charset="0"/>
              </a:rPr>
              <a:t>  U.S. Department of Fish and Wildlife Service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bg1"/>
                </a:solidFill>
                <a:latin typeface="Calibri" pitchFamily="34" charset="0"/>
              </a:rPr>
              <a:t>  Soil Conservation District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200" dirty="0">
                <a:solidFill>
                  <a:schemeClr val="bg1"/>
                </a:solidFill>
                <a:latin typeface="Calibri" pitchFamily="34" charset="0"/>
              </a:rPr>
              <a:t>  Stormwater Management Concept and Technical Review</a:t>
            </a: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altLang="en-US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9"/>
          <p:cNvSpPr txBox="1">
            <a:spLocks noChangeArrowheads="1"/>
          </p:cNvSpPr>
          <p:nvPr/>
        </p:nvSpPr>
        <p:spPr bwMode="auto">
          <a:xfrm>
            <a:off x="457200" y="2286000"/>
            <a:ext cx="84582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>Separate Construction </a:t>
            </a:r>
            <a:r>
              <a:rPr lang="en-US" altLang="en-US" sz="3200" dirty="0" smtClean="0">
                <a:solidFill>
                  <a:schemeClr val="bg1"/>
                </a:solidFill>
                <a:latin typeface="Calibri" pitchFamily="34" charset="0"/>
              </a:rPr>
              <a:t>Contracts developed included:</a:t>
            </a:r>
            <a:endParaRPr lang="en-US" alt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 typeface="Wingdings" pitchFamily="2" charset="2"/>
              <a:buChar char="Ø"/>
            </a:pPr>
            <a:endParaRPr lang="en-US" altLang="en-US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  Levee </a:t>
            </a:r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Rehabilitation Contract</a:t>
            </a:r>
          </a:p>
          <a:p>
            <a:pPr>
              <a:buFont typeface="Wingdings" pitchFamily="2" charset="2"/>
              <a:buChar char="Ø"/>
            </a:pPr>
            <a:endParaRPr lang="en-US" alt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  Pumping Stations and Gravity </a:t>
            </a:r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Outfall Repairs</a:t>
            </a:r>
          </a:p>
          <a:p>
            <a:pPr>
              <a:buFont typeface="Wingdings" pitchFamily="2" charset="2"/>
              <a:buChar char="Ø"/>
            </a:pPr>
            <a:endParaRPr lang="en-US" alt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  Pressure Conduit Improvements</a:t>
            </a:r>
          </a:p>
          <a:p>
            <a:pPr>
              <a:buFont typeface="Wingdings" pitchFamily="2" charset="2"/>
              <a:buChar char="Ø"/>
            </a:pPr>
            <a:endParaRPr lang="en-US" alt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Steep Slope Repair</a:t>
            </a:r>
            <a:endParaRPr lang="en-US" altLang="en-US" sz="30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799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altLang="en-US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altLang="en-US" sz="3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3"/>
          <a:stretch/>
        </p:blipFill>
        <p:spPr bwMode="auto">
          <a:xfrm>
            <a:off x="274320" y="3200400"/>
            <a:ext cx="859536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" y="2362200"/>
            <a:ext cx="859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</a:rPr>
              <a:t>Levee Rehabilitation Contract</a:t>
            </a:r>
            <a:endParaRPr lang="en-US" sz="3200" u="sng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sz="3600" dirty="0" smtClean="0"/>
          </a:p>
        </p:txBody>
      </p:sp>
      <p:pic>
        <p:nvPicPr>
          <p:cNvPr id="3481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3733800"/>
            <a:ext cx="3633788" cy="2725738"/>
          </a:xfrm>
        </p:spPr>
      </p:pic>
      <p:pic>
        <p:nvPicPr>
          <p:cNvPr id="3481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622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304800" y="2286000"/>
            <a:ext cx="8610600" cy="4432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>
                <a:cs typeface="+mn-cs"/>
              </a:rPr>
              <a:t>As a result </a:t>
            </a:r>
            <a:r>
              <a:rPr lang="en-US" altLang="en-US" sz="2800" dirty="0" smtClean="0">
                <a:cs typeface="+mn-cs"/>
              </a:rPr>
              <a:t>of community concerns </a:t>
            </a:r>
            <a:r>
              <a:rPr lang="en-US" altLang="en-US" sz="2800" dirty="0">
                <a:cs typeface="+mn-cs"/>
              </a:rPr>
              <a:t>regarding use of rip-rap, </a:t>
            </a:r>
            <a:r>
              <a:rPr lang="en-US" altLang="en-US" sz="2800" dirty="0" smtClean="0">
                <a:cs typeface="+mn-cs"/>
              </a:rPr>
              <a:t>and extensive coordination with the local municipalities and elected officials DPW&amp;T was able to: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dirty="0">
              <a:cs typeface="+mn-cs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cs typeface="+mn-cs"/>
              </a:rPr>
              <a:t>Modify the design  and retain the </a:t>
            </a:r>
            <a:r>
              <a:rPr lang="en-US" altLang="en-US" sz="2400" dirty="0">
                <a:cs typeface="+mn-cs"/>
              </a:rPr>
              <a:t>use of grass slopes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cs typeface="+mn-cs"/>
              </a:rPr>
              <a:t>      to fullest extent possible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00" dirty="0"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dirty="0"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 smtClean="0">
                <a:cs typeface="+mn-cs"/>
              </a:rPr>
              <a:t>DPW&amp;T purchased specialized equipment to allow for maintenance on the steep slopes.</a:t>
            </a:r>
            <a:endParaRPr lang="en-US" altLang="en-US" sz="2800" dirty="0"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dirty="0">
              <a:cs typeface="+mn-cs"/>
            </a:endParaRPr>
          </a:p>
        </p:txBody>
      </p:sp>
      <p:sp>
        <p:nvSpPr>
          <p:cNvPr id="24583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altLang="en-US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Anacostia Flood Risk Management</a:t>
            </a:r>
            <a:br>
              <a:rPr lang="en-US" altLang="en-US" sz="4000" dirty="0"/>
            </a:br>
            <a:r>
              <a:rPr lang="en-US" altLang="en-US" sz="4000" dirty="0"/>
              <a:t>Rehabilitation Project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4990"/>
            <a:ext cx="8229600" cy="367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/>
              <a:t>Anacostia </a:t>
            </a:r>
            <a:r>
              <a:rPr lang="en-US" altLang="en-US" sz="3600" dirty="0" smtClean="0"/>
              <a:t>Flood Risk Management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 smtClean="0"/>
              <a:t>Rehabilitation </a:t>
            </a:r>
            <a:r>
              <a:rPr lang="en-US" altLang="en-US" sz="3600" dirty="0"/>
              <a:t>Project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3200400"/>
            <a:ext cx="5105400" cy="28956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McCormick Taylor</a:t>
            </a:r>
          </a:p>
          <a:p>
            <a:pPr>
              <a:defRPr/>
            </a:pPr>
            <a:r>
              <a:rPr lang="en-US" b="1" dirty="0" smtClean="0"/>
              <a:t>Highway Safety Services</a:t>
            </a:r>
          </a:p>
          <a:p>
            <a:pPr>
              <a:defRPr/>
            </a:pPr>
            <a:r>
              <a:rPr lang="en-US" b="1" dirty="0" smtClean="0"/>
              <a:t>Concrete General, Inc.</a:t>
            </a:r>
          </a:p>
          <a:p>
            <a:pPr>
              <a:defRPr/>
            </a:pPr>
            <a:r>
              <a:rPr lang="en-US" b="1" dirty="0" err="1" smtClean="0"/>
              <a:t>Sagres</a:t>
            </a:r>
            <a:r>
              <a:rPr lang="en-US" b="1" dirty="0" smtClean="0"/>
              <a:t> Construction Corp.</a:t>
            </a:r>
          </a:p>
          <a:p>
            <a:pPr>
              <a:defRPr/>
            </a:pPr>
            <a:r>
              <a:rPr lang="en-US" b="1" dirty="0" smtClean="0"/>
              <a:t>JLW Associates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3"/>
          <a:srcRect l="-2185" t="-7390" r="-1955" b="-9456"/>
          <a:stretch>
            <a:fillRect/>
          </a:stretch>
        </p:blipFill>
        <p:spPr bwMode="auto">
          <a:xfrm>
            <a:off x="854859" y="3174975"/>
            <a:ext cx="2133050" cy="711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381000" y="2140247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Prince George’s County Department of Public Works and </a:t>
            </a:r>
            <a:r>
              <a:rPr lang="en-US" sz="2800" dirty="0" smtClean="0">
                <a:solidFill>
                  <a:schemeClr val="bg1"/>
                </a:solidFill>
              </a:rPr>
              <a:t>Transportation team included: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59043"/>
            <a:ext cx="916093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</a:rPr>
              <a:t>Alpha Corporation provided construction management services</a:t>
            </a:r>
            <a:endParaRPr lang="en-US" sz="23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Anacostia Flood Risk Management</a:t>
            </a:r>
            <a:br>
              <a:rPr lang="en-US" altLang="en-US" sz="4000" dirty="0"/>
            </a:br>
            <a:r>
              <a:rPr lang="en-US" altLang="en-US" sz="4000" dirty="0"/>
              <a:t>Rehabilitation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41" y="2257425"/>
            <a:ext cx="5931959" cy="4448970"/>
          </a:xfrm>
        </p:spPr>
      </p:pic>
    </p:spTree>
    <p:extLst>
      <p:ext uri="{BB962C8B-B14F-4D97-AF65-F5344CB8AC3E}">
        <p14:creationId xmlns:p14="http://schemas.microsoft.com/office/powerpoint/2010/main" val="1083053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sz="3600" dirty="0" smtClean="0"/>
          </a:p>
        </p:txBody>
      </p:sp>
      <p:pic>
        <p:nvPicPr>
          <p:cNvPr id="3891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286000"/>
            <a:ext cx="4460875" cy="2514600"/>
          </a:xfrm>
        </p:spPr>
      </p:pic>
      <p:pic>
        <p:nvPicPr>
          <p:cNvPr id="3891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3528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Title 3"/>
          <p:cNvSpPr>
            <a:spLocks noGrp="1"/>
          </p:cNvSpPr>
          <p:nvPr>
            <p:ph type="title"/>
          </p:nvPr>
        </p:nvSpPr>
        <p:spPr>
          <a:xfrm>
            <a:off x="1676400" y="685800"/>
            <a:ext cx="7010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altLang="en-US" sz="3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85800" y="2514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u="sng" dirty="0">
                <a:solidFill>
                  <a:schemeClr val="bg1"/>
                </a:solidFill>
                <a:latin typeface="Calibri" pitchFamily="34" charset="0"/>
              </a:rPr>
              <a:t>Pumping Stations </a:t>
            </a:r>
            <a:r>
              <a:rPr lang="en-US" altLang="en-US" sz="3200" u="sng" dirty="0" smtClean="0">
                <a:solidFill>
                  <a:schemeClr val="bg1"/>
                </a:solidFill>
                <a:latin typeface="Calibri" pitchFamily="34" charset="0"/>
              </a:rPr>
              <a:t>Repairs</a:t>
            </a:r>
            <a:endParaRPr lang="en-US" altLang="en-US" sz="3200" u="sng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2004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Flood Control Operations had to be maintained during construction which required a complex sequence of construction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The work areas were under tidal influence so creating a dry work area was not easy.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9"/>
          <p:cNvSpPr txBox="1">
            <a:spLocks noChangeArrowheads="1"/>
          </p:cNvSpPr>
          <p:nvPr/>
        </p:nvSpPr>
        <p:spPr bwMode="auto">
          <a:xfrm>
            <a:off x="3810000" y="2436197"/>
            <a:ext cx="5638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chemeClr val="bg1"/>
                </a:solidFill>
                <a:latin typeface="Calibri" pitchFamily="34" charset="0"/>
              </a:rPr>
              <a:t>Bladensburg Pumping Station</a:t>
            </a:r>
          </a:p>
          <a:p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  Sluice </a:t>
            </a:r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gate </a:t>
            </a: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replacement</a:t>
            </a:r>
          </a:p>
          <a:p>
            <a:endParaRPr lang="en-US" alt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New </a:t>
            </a: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maintenance sluice </a:t>
            </a:r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gate </a:t>
            </a: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     installation at outfall </a:t>
            </a:r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and intake </a:t>
            </a:r>
            <a:endParaRPr lang="en-US" alt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     areas </a:t>
            </a:r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(Gates </a:t>
            </a: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control </a:t>
            </a:r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water flow </a:t>
            </a: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     in </a:t>
            </a:r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and out </a:t>
            </a: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of </a:t>
            </a:r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river</a:t>
            </a: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.)</a:t>
            </a:r>
          </a:p>
          <a:p>
            <a:endParaRPr lang="en-US" altLang="en-US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 dirty="0">
                <a:solidFill>
                  <a:schemeClr val="bg1"/>
                </a:solidFill>
                <a:latin typeface="Calibri" pitchFamily="34" charset="0"/>
              </a:rPr>
              <a:t>  Concrete repairs</a:t>
            </a:r>
          </a:p>
          <a:p>
            <a:pPr>
              <a:buFont typeface="Wingdings" pitchFamily="2" charset="2"/>
              <a:buChar char="Ø"/>
            </a:pPr>
            <a:endParaRPr lang="en-US" altLang="en-US" sz="28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607" name="Picture 7" descr="IMG_116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08119"/>
            <a:ext cx="3471333" cy="305927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25608" name="Title 3"/>
          <p:cNvSpPr>
            <a:spLocks noGrp="1"/>
          </p:cNvSpPr>
          <p:nvPr>
            <p:ph type="title"/>
          </p:nvPr>
        </p:nvSpPr>
        <p:spPr>
          <a:xfrm>
            <a:off x="1676400" y="685800"/>
            <a:ext cx="7010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altLang="en-US" sz="3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2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Anacostia Flood Risk Management</a:t>
            </a:r>
            <a:br>
              <a:rPr lang="en-US" altLang="en-US" sz="4000" dirty="0"/>
            </a:br>
            <a:r>
              <a:rPr lang="en-US" altLang="en-US" sz="4000" dirty="0"/>
              <a:t>Rehabilitation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09800"/>
            <a:ext cx="5996500" cy="4478867"/>
          </a:xfrm>
        </p:spPr>
      </p:pic>
    </p:spTree>
    <p:extLst>
      <p:ext uri="{BB962C8B-B14F-4D97-AF65-F5344CB8AC3E}">
        <p14:creationId xmlns:p14="http://schemas.microsoft.com/office/powerpoint/2010/main" val="924855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9"/>
          <p:cNvSpPr txBox="1">
            <a:spLocks noChangeArrowheads="1"/>
          </p:cNvSpPr>
          <p:nvPr/>
        </p:nvSpPr>
        <p:spPr bwMode="auto">
          <a:xfrm>
            <a:off x="4800600" y="2513013"/>
            <a:ext cx="44958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>Colmar Manor Pumping Station</a:t>
            </a:r>
          </a:p>
          <a:p>
            <a:r>
              <a:rPr lang="en-US" altLang="en-US" sz="1600" b="0" dirty="0">
                <a:solidFill>
                  <a:schemeClr val="bg1"/>
                </a:solidFill>
                <a:latin typeface="Calibri" pitchFamily="34" charset="0"/>
              </a:rPr>
              <a:t>	</a:t>
            </a:r>
            <a:endParaRPr lang="en-US" alt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  Vault/access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rehabilitation</a:t>
            </a:r>
          </a:p>
          <a:p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  <a:endParaRPr lang="en-US" alt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  Sluice gate replacement </a:t>
            </a:r>
            <a:endParaRPr lang="en-US" alt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  New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maintenance sluice 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gate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     installation 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at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outfall area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     (Gates control the 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water flow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      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     in 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and out of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river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.)</a:t>
            </a:r>
            <a:endParaRPr lang="en-US" altLang="en-U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6631" name="Picture 7" descr="IMG_117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4470400" cy="33528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26632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altLang="en-US" sz="3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Anacostia Flood Risk Management</a:t>
            </a:r>
            <a:br>
              <a:rPr lang="en-US" altLang="en-US" sz="4000" dirty="0"/>
            </a:br>
            <a:r>
              <a:rPr lang="en-US" altLang="en-US" sz="4000" dirty="0"/>
              <a:t>Rehabilitation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9800"/>
            <a:ext cx="5855758" cy="4391819"/>
          </a:xfrm>
        </p:spPr>
      </p:pic>
    </p:spTree>
    <p:extLst>
      <p:ext uri="{BB962C8B-B14F-4D97-AF65-F5344CB8AC3E}">
        <p14:creationId xmlns:p14="http://schemas.microsoft.com/office/powerpoint/2010/main" val="3272867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16" descr="IMG_116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866" y="3048000"/>
            <a:ext cx="4835983" cy="36274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28680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altLang="en-US" sz="3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60401" y="226454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Gravity Outfall Repairs</a:t>
            </a:r>
            <a:endParaRPr lang="en-US" sz="3200" u="sng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3285642"/>
            <a:ext cx="29040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Concrete Repairs to twin culvert  under tidal influence.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Anacostia Flood Risk Management</a:t>
            </a:r>
            <a:br>
              <a:rPr lang="en-US" altLang="en-US" sz="4000" dirty="0"/>
            </a:br>
            <a:r>
              <a:rPr lang="en-US" altLang="en-US" sz="4000" dirty="0"/>
              <a:t>Rehabilitation Project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4572000" cy="3429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8" t="18107" r="25000" b="8231"/>
          <a:stretch/>
        </p:blipFill>
        <p:spPr>
          <a:xfrm>
            <a:off x="5410200" y="3657600"/>
            <a:ext cx="3217333" cy="30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58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7000"/>
            <a:ext cx="8229600" cy="4448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Pressure Conduit Improvements</a:t>
            </a:r>
            <a:endParaRPr lang="en-US" u="sng" dirty="0"/>
          </a:p>
          <a:p>
            <a:pPr marL="0" indent="0" algn="ctr">
              <a:buNone/>
            </a:pPr>
            <a:endParaRPr lang="en-US" sz="1800" u="sng" dirty="0" smtClean="0"/>
          </a:p>
          <a:p>
            <a:pPr marL="0" indent="0">
              <a:buNone/>
            </a:pPr>
            <a:r>
              <a:rPr lang="en-US" sz="2800" b="1" dirty="0" smtClean="0"/>
              <a:t>2500 linear feet of 8x4 Twin Pressure Conduit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 </a:t>
            </a:r>
            <a:r>
              <a:rPr lang="en-US" sz="2800" b="1" dirty="0" smtClean="0"/>
              <a:t> Replaced two original access vaults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 </a:t>
            </a:r>
            <a:r>
              <a:rPr lang="en-US" sz="2800" b="1" dirty="0" smtClean="0"/>
              <a:t> Installed three new access vaults to improve    </a:t>
            </a:r>
          </a:p>
          <a:p>
            <a:pPr marL="0" indent="0">
              <a:buNone/>
            </a:pPr>
            <a:r>
              <a:rPr lang="en-US" sz="2800" b="1" dirty="0" smtClean="0"/>
              <a:t>      maintenance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 </a:t>
            </a:r>
            <a:r>
              <a:rPr lang="en-US" sz="2800" b="1" dirty="0" smtClean="0"/>
              <a:t> Installed outfall sluice gate to control tide during    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maintenance efforts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 </a:t>
            </a:r>
            <a:r>
              <a:rPr lang="en-US" sz="2800" b="1" dirty="0" smtClean="0"/>
              <a:t> Performed concrete repairs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7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Anacostia Flood Risk Management</a:t>
            </a:r>
            <a:br>
              <a:rPr lang="en-US" altLang="en-US" sz="4000" dirty="0"/>
            </a:br>
            <a:r>
              <a:rPr lang="en-US" altLang="en-US" sz="4000" dirty="0"/>
              <a:t>Rehabilitation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57000"/>
            <a:ext cx="7315200" cy="38691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</a:t>
            </a:r>
            <a:r>
              <a:rPr lang="en-US" b="1" dirty="0" smtClean="0"/>
              <a:t>Project Overview and Background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  Project Goals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  Design Elements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b="1" dirty="0" smtClean="0"/>
              <a:t> Construction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b="1" dirty="0" smtClean="0"/>
              <a:t> Sustainability</a:t>
            </a:r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03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Anacostia Flood Risk Management</a:t>
            </a:r>
            <a:br>
              <a:rPr lang="en-US" altLang="en-US" sz="4000" dirty="0"/>
            </a:br>
            <a:r>
              <a:rPr lang="en-US" altLang="en-US" sz="4000" dirty="0"/>
              <a:t>Rehabilitation Project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876"/>
          <a:stretch/>
        </p:blipFill>
        <p:spPr>
          <a:xfrm>
            <a:off x="4859867" y="2624666"/>
            <a:ext cx="3727450" cy="383487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1"/>
          <a:stretch/>
        </p:blipFill>
        <p:spPr>
          <a:xfrm>
            <a:off x="457200" y="2362200"/>
            <a:ext cx="440266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02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Anacostia Flood Risk Management</a:t>
            </a:r>
            <a:br>
              <a:rPr lang="en-US" altLang="en-US" sz="4000" dirty="0"/>
            </a:br>
            <a:r>
              <a:rPr lang="en-US" altLang="en-US" sz="4000" dirty="0"/>
              <a:t>Rehabilitation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57000"/>
            <a:ext cx="8458200" cy="38691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Steep Slope Repair</a:t>
            </a:r>
          </a:p>
          <a:p>
            <a:pPr marL="0" indent="0">
              <a:buNone/>
            </a:pPr>
            <a:endParaRPr lang="en-US" sz="2800" b="1" u="sng" dirty="0" smtClean="0"/>
          </a:p>
          <a:p>
            <a:pPr marL="0" indent="0">
              <a:buNone/>
            </a:pPr>
            <a:r>
              <a:rPr lang="en-US" sz="2800" b="1" dirty="0" smtClean="0"/>
              <a:t>Landward slope next to the</a:t>
            </a:r>
          </a:p>
          <a:p>
            <a:pPr marL="0" indent="0">
              <a:buNone/>
            </a:pPr>
            <a:r>
              <a:rPr lang="en-US" sz="2800" b="1" dirty="0" smtClean="0"/>
              <a:t>access road within the Park</a:t>
            </a:r>
          </a:p>
          <a:p>
            <a:pPr marL="0" indent="0">
              <a:buNone/>
            </a:pPr>
            <a:r>
              <a:rPr lang="en-US" sz="2800" b="1" dirty="0" smtClean="0"/>
              <a:t>was non-compliant</a:t>
            </a:r>
          </a:p>
          <a:p>
            <a:pPr marL="0" indent="0">
              <a:buNone/>
            </a:pPr>
            <a:r>
              <a:rPr lang="en-US" sz="2800" b="1" dirty="0" smtClean="0"/>
              <a:t>due to steep slopes.</a:t>
            </a:r>
          </a:p>
          <a:p>
            <a:pPr marL="0" indent="0">
              <a:buNone/>
            </a:pPr>
            <a:r>
              <a:rPr lang="en-US" sz="2800" b="1" dirty="0" smtClean="0"/>
              <a:t>Maintenance was dangerous</a:t>
            </a:r>
          </a:p>
          <a:p>
            <a:pPr marL="0" indent="0">
              <a:buNone/>
            </a:pPr>
            <a:r>
              <a:rPr lang="en-US" sz="2800" b="1" dirty="0" smtClean="0"/>
              <a:t>Resulting in excessive  vegetation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91" t="2526" r="25589" b="2526"/>
          <a:stretch/>
        </p:blipFill>
        <p:spPr>
          <a:xfrm>
            <a:off x="4699393" y="2815068"/>
            <a:ext cx="4199467" cy="320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71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Anacostia Flood Risk Management</a:t>
            </a:r>
            <a:br>
              <a:rPr lang="en-US" altLang="en-US" sz="4000" dirty="0"/>
            </a:br>
            <a:r>
              <a:rPr lang="en-US" altLang="en-US" sz="4000" dirty="0"/>
              <a:t>Rehabilitation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43200"/>
            <a:ext cx="5158317" cy="38687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00"/>
          <a:stretch/>
        </p:blipFill>
        <p:spPr>
          <a:xfrm>
            <a:off x="838200" y="2438400"/>
            <a:ext cx="2734733" cy="292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95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7425"/>
            <a:ext cx="8229600" cy="38687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600" b="1" dirty="0" smtClean="0"/>
              <a:t>Sustainability</a:t>
            </a:r>
          </a:p>
          <a:p>
            <a:pPr marL="0" indent="0">
              <a:buFontTx/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dirty="0" smtClean="0"/>
              <a:t>Comprehensive 2 year, 5 year, and 10 year maintenance program to improve system reliability.</a:t>
            </a:r>
          </a:p>
          <a:p>
            <a:pPr>
              <a:defRPr/>
            </a:pPr>
            <a:r>
              <a:rPr lang="en-US" dirty="0" smtClean="0"/>
              <a:t>Updated Operations and Maintenance Manual and Protocols.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sz="3600" dirty="0" smtClean="0"/>
          </a:p>
        </p:txBody>
      </p:sp>
      <p:pic>
        <p:nvPicPr>
          <p:cNvPr id="4813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2057400"/>
            <a:ext cx="5410200" cy="3868738"/>
          </a:xfrm>
        </p:spPr>
      </p:pic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381000" y="2362200"/>
            <a:ext cx="27432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Project was a success.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Over 1,350 property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</a:t>
            </a:r>
            <a:r>
              <a:rPr lang="en-US" sz="2800" dirty="0" smtClean="0">
                <a:solidFill>
                  <a:schemeClr val="bg1"/>
                </a:solidFill>
              </a:rPr>
              <a:t>wners  </a:t>
            </a:r>
            <a:r>
              <a:rPr lang="en-US" sz="2800" dirty="0">
                <a:solidFill>
                  <a:schemeClr val="bg1"/>
                </a:solidFill>
              </a:rPr>
              <a:t>have improved</a:t>
            </a:r>
          </a:p>
          <a:p>
            <a:r>
              <a:rPr lang="en-US" sz="2800" dirty="0">
                <a:solidFill>
                  <a:schemeClr val="bg1"/>
                </a:solidFill>
              </a:rPr>
              <a:t>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Anacostia Flood Risk Management</a:t>
            </a:r>
            <a:br>
              <a:rPr lang="en-US" altLang="en-US" sz="4000" dirty="0"/>
            </a:br>
            <a:r>
              <a:rPr lang="en-US" altLang="en-US" sz="4000" dirty="0"/>
              <a:t>Rehabilitation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Summary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</a:t>
            </a:r>
            <a:r>
              <a:rPr lang="en-US" sz="2800" b="1" dirty="0" smtClean="0"/>
              <a:t>Assessment Completed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  Concept Design Report Developed Alternatives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  Improvement Projects Designed and Constructed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Levee Rehabilitation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Pumping Station and Gravity Outfall Repairs</a:t>
            </a:r>
          </a:p>
          <a:p>
            <a:pPr marL="457200" lvl="1" indent="0">
              <a:buNone/>
            </a:pPr>
            <a:r>
              <a:rPr lang="en-US" dirty="0" smtClean="0"/>
              <a:t>	Pressure Conduit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Steep Slope Repair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 </a:t>
            </a:r>
            <a:r>
              <a:rPr lang="en-US" sz="2800" b="1" dirty="0" smtClean="0"/>
              <a:t>Provided Long-Term Sustainability</a:t>
            </a:r>
            <a:r>
              <a:rPr lang="en-US" sz="2800" b="1" dirty="0"/>
              <a:t>	</a:t>
            </a:r>
            <a:endParaRPr lang="en-US" sz="2800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62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3291962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Questions?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57425"/>
            <a:ext cx="8229600" cy="386873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/>
              <a:t>Background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00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/>
              <a:t>U.S. Army Corps of Engineers </a:t>
            </a:r>
            <a:r>
              <a:rPr lang="en-US" altLang="en-US" sz="2800" b="1" dirty="0" smtClean="0"/>
              <a:t>(USACE) constructed the Anacostia Flood Risk Management Rehabilitation Project in the 1950s.  The project included: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dirty="0" smtClean="0"/>
          </a:p>
          <a:p>
            <a:pPr marL="1712913" lvl="3" indent="-341313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800" dirty="0" smtClean="0"/>
              <a:t>Over 5 miles of Earthen Levees</a:t>
            </a:r>
          </a:p>
          <a:p>
            <a:pPr marL="1712913" lvl="3" indent="-341313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800" dirty="0" smtClean="0"/>
              <a:t>Four Flood Control Pumping Stations</a:t>
            </a:r>
          </a:p>
          <a:p>
            <a:pPr marL="1712913" lvl="3" indent="-341313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2800" dirty="0"/>
              <a:t>2,500 feet of 8x4 Twin Pressure Conduit</a:t>
            </a:r>
          </a:p>
          <a:p>
            <a:pPr marL="1712913" lvl="3" indent="-341313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sz="28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 smtClean="0"/>
          </a:p>
          <a:p>
            <a:pPr>
              <a:defRPr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ssionQuestionData" hidden="1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/>
              <a:t>&lt;?xml version="1.0"?&gt;&lt;</a:t>
            </a:r>
            <a:r>
              <a:rPr lang="en-US" altLang="en-US" dirty="0" err="1"/>
              <a:t>AllQuestions</a:t>
            </a:r>
            <a:r>
              <a:rPr lang="en-US" altLang="en-US" dirty="0"/>
              <a:t> /&gt;</a:t>
            </a:r>
          </a:p>
        </p:txBody>
      </p:sp>
      <p:sp>
        <p:nvSpPr>
          <p:cNvPr id="19458" name="SessionAnswerData" hidden="1"/>
          <p:cNvSpPr txBox="1">
            <a:spLocks noChangeArrowheads="1"/>
          </p:cNvSpPr>
          <p:nvPr/>
        </p:nvSpPr>
        <p:spPr bwMode="auto">
          <a:xfrm>
            <a:off x="127000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&lt;?xml version="1.0"?&gt;&lt;AllAnswers /&gt;</a:t>
            </a:r>
          </a:p>
        </p:txBody>
      </p:sp>
      <p:sp>
        <p:nvSpPr>
          <p:cNvPr id="19459" name="SessionResponseData" hidden="1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&lt;?xml version="1.0"?&gt;&lt;AllResponses /&gt;</a:t>
            </a:r>
          </a:p>
        </p:txBody>
      </p:sp>
      <p:sp>
        <p:nvSpPr>
          <p:cNvPr id="19460" name="SessionPresentationSettingsData" hidden="1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&lt;?xml version="1.0"?&gt;&lt;Settings&gt;&lt;answerBulletFormat&gt;Numeric&lt;/answerBulletFormat&gt;&lt;answerNowAutoInsert&gt;No&lt;/answerNowAutoInsert&gt;&lt;answerNowStyle&gt;Explosion&lt;/answerNowStyle&gt;&lt;answerNowText&gt;Answer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No&lt;/countdownAutoInsert&gt;&lt;countdownSeconds&gt;10&lt;/countdownSeconds&gt;&lt;countdownSound&gt;TicToc.wav&lt;/countdownSound&gt;&lt;countdownStyle&gt;Box&lt;/countdownStyle&gt;&lt;gridAutoInsert&gt;No&lt;/gridAutoInsert&gt;&lt;gridFillStyle&gt;Answered&lt;/gridFillStyle&gt;&lt;gridFillColor&gt;255,255,0&lt;/gridFillColor&gt;&lt;gridOpacity&gt;50%&lt;/gridOpacity&gt;&lt;gridTextStyle&gt;Keypad #&lt;/gridTextStyle&gt;&lt;inputSource&gt;Response Devices&lt;/inputSource&gt;&lt;multipleResponseDivisor&gt;# of Responses&lt;/multipleResponseDivisor&gt;&lt;participantsLeaderBoard&gt;5&lt;/participantsLeaderBoard&gt;&lt;percentageDecimalPlaces&gt;0&lt;/percentageDecimalPlaces&gt;&lt;responseCounterAutoInsert&gt;No&lt;/responseCounterAutoInsert&gt;&lt;responseCounterStyle&gt;Oval&lt;/responseCounterStyle&gt;&lt;responseCounterDisplayValue&gt;# of Votes Received&lt;/responseCounterDisplayValue&gt;&lt;insertObjectUsingColor&gt;Red&lt;/insertObjectUsingColor&gt;&lt;showResults&gt;Yes&lt;/showResults&gt;&lt;teamColors&gt;Use PowerPoint Color Scheme&lt;/teamColors&gt;&lt;teamIdentificationType&gt;None&lt;/teamIdentificationType&gt;&lt;teamScoringType&gt;Voting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All Slides&lt;/showControlBar&gt;&lt;defaultCorrectPointValue&gt;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True&lt;/isGridColorKnownColor&gt;&lt;gridColorName&gt;Yellow&lt;/gridColorName&gt;&lt;/Settings&gt;</a:t>
            </a:r>
          </a:p>
        </p:txBody>
      </p:sp>
      <p:sp>
        <p:nvSpPr>
          <p:cNvPr id="6151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altLang="en-US" sz="3600" dirty="0" smtClean="0"/>
          </a:p>
        </p:txBody>
      </p:sp>
      <p:sp>
        <p:nvSpPr>
          <p:cNvPr id="6152" name="Content Placeholder 4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6873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en-US" b="1" dirty="0"/>
              <a:t>Background, cont.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400" b="1" dirty="0" smtClean="0"/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en-US" b="1" dirty="0" smtClean="0"/>
              <a:t>The project is  owned and operated by Prince George’s County, DPW&amp;T.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altLang="en-US" b="1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 smtClean="0"/>
              <a:t>Residents and property owners located within seven municipalities are protected by the system.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b="1" dirty="0" smtClean="0"/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altLang="en-US" sz="36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57425"/>
            <a:ext cx="8229600" cy="3868738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/>
              <a:t>Background, cont.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b="1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3300" b="1" dirty="0"/>
              <a:t>Annual levee system inspections </a:t>
            </a:r>
            <a:r>
              <a:rPr lang="en-US" altLang="en-US" sz="3300" b="1" dirty="0" smtClean="0"/>
              <a:t>were conducted </a:t>
            </a:r>
            <a:r>
              <a:rPr lang="en-US" altLang="en-US" sz="3300" b="1" dirty="0"/>
              <a:t>by the </a:t>
            </a:r>
            <a:r>
              <a:rPr lang="en-US" altLang="en-US" sz="3300" b="1" dirty="0" smtClean="0"/>
              <a:t>County </a:t>
            </a:r>
            <a:r>
              <a:rPr lang="en-US" altLang="en-US" sz="3300" b="1" dirty="0"/>
              <a:t>and USACE.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sz="3300" b="1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3300" b="1" dirty="0"/>
              <a:t>Levee maintenance and operation of flood control pumping stations </a:t>
            </a:r>
            <a:r>
              <a:rPr lang="en-US" altLang="en-US" sz="3300" b="1" dirty="0" smtClean="0"/>
              <a:t>was performed by the County.</a:t>
            </a:r>
            <a:endParaRPr lang="en-US" altLang="en-US" sz="3300" b="1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sz="3300" b="1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3300" b="1" dirty="0"/>
              <a:t>A major improvement project to include the installation of </a:t>
            </a:r>
            <a:r>
              <a:rPr lang="en-US" altLang="en-US" sz="3300" b="1" dirty="0" smtClean="0"/>
              <a:t>three new </a:t>
            </a:r>
            <a:r>
              <a:rPr lang="en-US" altLang="en-US" sz="3300" b="1" dirty="0"/>
              <a:t>screw pumps </a:t>
            </a:r>
            <a:r>
              <a:rPr lang="en-US" altLang="en-US" sz="3300" b="1" dirty="0" smtClean="0"/>
              <a:t>was completed </a:t>
            </a:r>
            <a:r>
              <a:rPr lang="en-US" altLang="en-US" sz="3300" b="1" dirty="0"/>
              <a:t>in 2009.</a:t>
            </a:r>
          </a:p>
          <a:p>
            <a:pPr>
              <a:defRPr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ssionQuestionData" hidden="1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&lt;?xml version="1.0"?&gt;&lt;AllQuestions /&gt;</a:t>
            </a:r>
          </a:p>
        </p:txBody>
      </p:sp>
      <p:sp>
        <p:nvSpPr>
          <p:cNvPr id="20482" name="SessionAnswerData" hidden="1"/>
          <p:cNvSpPr txBox="1">
            <a:spLocks noChangeArrowheads="1"/>
          </p:cNvSpPr>
          <p:nvPr/>
        </p:nvSpPr>
        <p:spPr bwMode="auto">
          <a:xfrm>
            <a:off x="127000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&lt;?xml version="1.0"?&gt;&lt;AllAnswers /&gt;</a:t>
            </a:r>
          </a:p>
        </p:txBody>
      </p:sp>
      <p:sp>
        <p:nvSpPr>
          <p:cNvPr id="20483" name="SessionResponseData" hidden="1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&lt;?xml version="1.0"?&gt;&lt;AllResponses /&gt;</a:t>
            </a:r>
          </a:p>
        </p:txBody>
      </p:sp>
      <p:sp>
        <p:nvSpPr>
          <p:cNvPr id="20484" name="SessionPresentationSettingsData" hidden="1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&lt;?xml version="1.0"?&gt;&lt;Settings&gt;&lt;answerBulletFormat&gt;Numeric&lt;/answerBulletFormat&gt;&lt;answerNowAutoInsert&gt;No&lt;/answerNowAutoInsert&gt;&lt;answerNowStyle&gt;Explosion&lt;/answerNowStyle&gt;&lt;answerNowText&gt;Answer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No&lt;/countdownAutoInsert&gt;&lt;countdownSeconds&gt;10&lt;/countdownSeconds&gt;&lt;countdownSound&gt;TicToc.wav&lt;/countdownSound&gt;&lt;countdownStyle&gt;Box&lt;/countdownStyle&gt;&lt;gridAutoInsert&gt;No&lt;/gridAutoInsert&gt;&lt;gridFillStyle&gt;Answered&lt;/gridFillStyle&gt;&lt;gridFillColor&gt;255,255,0&lt;/gridFillColor&gt;&lt;gridOpacity&gt;50%&lt;/gridOpacity&gt;&lt;gridTextStyle&gt;Keypad #&lt;/gridTextStyle&gt;&lt;inputSource&gt;Response Devices&lt;/inputSource&gt;&lt;multipleResponseDivisor&gt;# of Responses&lt;/multipleResponseDivisor&gt;&lt;participantsLeaderBoard&gt;5&lt;/participantsLeaderBoard&gt;&lt;percentageDecimalPlaces&gt;0&lt;/percentageDecimalPlaces&gt;&lt;responseCounterAutoInsert&gt;No&lt;/responseCounterAutoInsert&gt;&lt;responseCounterStyle&gt;Oval&lt;/responseCounterStyle&gt;&lt;responseCounterDisplayValue&gt;# of Votes Received&lt;/responseCounterDisplayValue&gt;&lt;insertObjectUsingColor&gt;Red&lt;/insertObjectUsingColor&gt;&lt;showResults&gt;Yes&lt;/showResults&gt;&lt;teamColors&gt;Use PowerPoint Color Scheme&lt;/teamColors&gt;&lt;teamIdentificationType&gt;None&lt;/teamIdentificationType&gt;&lt;teamScoringType&gt;Voting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All Slides&lt;/showControlBar&gt;&lt;defaultCorrectPointValue&gt;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True&lt;/isGridColorKnownColor&gt;&lt;gridColorName&gt;Yellow&lt;/gridColorName&gt;&lt;/Settings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57425"/>
            <a:ext cx="8229600" cy="3868738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000" b="1" u="sng" dirty="0" smtClean="0"/>
              <a:t>Physical Constraints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5900" b="1" u="sng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8600" b="1" dirty="0" smtClean="0"/>
              <a:t>Adjoining property was used as recreational areas. (MNCPPC)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5900" b="1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8600" b="1" dirty="0" smtClean="0"/>
              <a:t>Utilities both underground and overhead had been installed within the system and needed to  be located and inspected.</a:t>
            </a:r>
          </a:p>
          <a:p>
            <a:pPr marL="0" indent="4763" eaLnBrk="1" hangingPunct="1">
              <a:spcBef>
                <a:spcPct val="0"/>
              </a:spcBef>
              <a:buFontTx/>
              <a:buNone/>
              <a:defRPr/>
            </a:pPr>
            <a:endParaRPr lang="en-US" altLang="en-US" sz="6500" b="1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8600" b="1" dirty="0" smtClean="0"/>
              <a:t>CSXT railroad crosses the levee at two locations.  The rail crossing was identified to be below the required top of protection.</a:t>
            </a:r>
          </a:p>
          <a:p>
            <a:pPr>
              <a:defRPr/>
            </a:pPr>
            <a:endParaRPr lang="en-US" sz="59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Anacostia Flood Risk Management</a:t>
            </a:r>
            <a:br>
              <a:rPr lang="en-US" altLang="en-US" sz="3600" dirty="0" smtClean="0"/>
            </a:br>
            <a:r>
              <a:rPr lang="en-US" altLang="en-US" sz="3600" dirty="0" smtClean="0"/>
              <a:t>Rehabilitation Project</a:t>
            </a:r>
            <a:endParaRPr lang="en-US" sz="3600" dirty="0" smtClean="0"/>
          </a:p>
        </p:txBody>
      </p:sp>
      <p:pic>
        <p:nvPicPr>
          <p:cNvPr id="17410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7400" y="2209800"/>
            <a:ext cx="5532120" cy="427482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/>
              <a:t>Anacostia Flood Risk Management</a:t>
            </a:r>
            <a:br>
              <a:rPr lang="en-US" altLang="en-US" sz="3600" dirty="0"/>
            </a:br>
            <a:r>
              <a:rPr lang="en-US" altLang="en-US" sz="3600" dirty="0"/>
              <a:t>Rehabilitation Project</a:t>
            </a:r>
            <a:endParaRPr lang="en-US" altLang="en-US" sz="36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57425"/>
            <a:ext cx="8229600" cy="3868738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500" b="1" dirty="0" smtClean="0"/>
              <a:t>2005 </a:t>
            </a:r>
            <a:r>
              <a:rPr lang="en-US" altLang="en-US" sz="3500" b="1" dirty="0"/>
              <a:t>Hurricane Katrina caused catastrophic failure of the levees in New Orleans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3500" b="1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3500" b="1" dirty="0"/>
              <a:t>USACE initiated nationwide evaluation of all levee systems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sz="3500" b="1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sz="3500" b="1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sz="3500" b="1" dirty="0"/>
              <a:t>2009 the County was notified that the Flood Control project would not meet the standards for FEMA accreditation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4000" dirty="0"/>
          </a:p>
          <a:p>
            <a:pPr>
              <a:defRPr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4788</TotalTime>
  <Words>1563</Words>
  <Application>Microsoft Office PowerPoint</Application>
  <PresentationFormat>On-screen Show (4:3)</PresentationFormat>
  <Paragraphs>231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PowerPoint Presentation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  <vt:lpstr>Anacostia Flood Risk Management Rehabilitation Project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WILSON BALLARD</dc:creator>
  <cp:lastModifiedBy>Cissel, Maureen P.</cp:lastModifiedBy>
  <cp:revision>382</cp:revision>
  <cp:lastPrinted>2014-09-15T16:44:01Z</cp:lastPrinted>
  <dcterms:created xsi:type="dcterms:W3CDTF">2007-06-21T17:41:19Z</dcterms:created>
  <dcterms:modified xsi:type="dcterms:W3CDTF">2014-09-15T17:37:34Z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ID">
    <vt:lpwstr>eb86b8b771ab44ac9940293dee47df36</vt:lpwstr>
  </property>
  <property fmtid="{D5CDD505-2E9C-101B-9397-08002B2CF9AE}" pid="3" name="SlidesCount">
    <vt:lpwstr>34</vt:lpwstr>
  </property>
</Properties>
</file>